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2c142c163_0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c2c142c16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n</a:t>
            </a:r>
            <a:endParaRPr/>
          </a:p>
        </p:txBody>
      </p:sp>
      <p:sp>
        <p:nvSpPr>
          <p:cNvPr id="70" name="Google Shape;70;g2c2c142c163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bb29d013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5bb29d0133_1_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1ec60cf8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61ec60cf88_1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bb29d013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5bb29d0133_1_5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bb29d013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5bb29d0133_1_4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546be43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5546be4359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65a49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5ed65a49f6_0_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5514025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555140251d_0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bb29d0133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5bb29d0133_1_6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1ec60cf8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61ec60cf88_1_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14025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555140251d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daf6c45f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5daf6c45f8_0_1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bb29d0133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5bb29d0133_1_10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1942226a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51942226ac_0_8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bb29d0133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5bb29d0133_1_1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1942226a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51942226ac_0_7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1942226a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51942226ac_0_9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bb29d0133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5bb29d0133_1_13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bb29d0133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5bb29d0133_1_14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bb29d0133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5bb29d0133_1_15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65a49f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5ed65a49f6_0_2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bb29d0133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5bb29d0133_1_20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daf6c45f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5daf6c45f8_0_8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daf6c45f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5daf6c45f8_0_1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bb29d0133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5bb29d0133_1_16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bb29d0133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5bb29d0133_1_17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1ec60cf8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61ec60cf88_1_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1ec60cf8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61ec60cf88_1_3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61ec60cf8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61ec60cf88_1_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61ec60cf8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61ec60cf88_1_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61ec60cf8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61ec60cf88_1_5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daf6c45f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5daf6c45f8_0_19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1ec60cf88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61ec60cf88_1_8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daf6c45f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5daf6c45f8_0_9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61f711a5f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61f711a5f9_0_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61ec60cf88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61ec60cf88_1_10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1f711a5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61f711a5f9_0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ed65a49f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5ed65a49f6_0_3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5ed65a49f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5ed65a49f6_0_4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daf6c45f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5daf6c45f8_0_18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bb29d0133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5bb29d0133_1_19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65a49f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5ed65a49f6_0_5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bb29d0133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5bb29d0133_1_18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1942226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51942226ac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bb29d013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5bb29d0133_1_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bb29d013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5bb29d0133_1_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bb29d013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5bb29d0133_1_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bb29d0133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5bb29d0133_1_8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Relationship Id="rId5" Type="http://schemas.openxmlformats.org/officeDocument/2006/relationships/image" Target="../media/image42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drive/folders/1kBWt0sXf-2hPRp5_8ezupdGxEajwc8pG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6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59.png"/><Relationship Id="rId5" Type="http://schemas.openxmlformats.org/officeDocument/2006/relationships/image" Target="../media/image54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69.png"/><Relationship Id="rId13" Type="http://schemas.openxmlformats.org/officeDocument/2006/relationships/image" Target="../media/image5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drive/folders/1kBWt0sXf-2hPRp5_8ezupdGxEajwc8pG" TargetMode="External"/><Relationship Id="rId4" Type="http://schemas.openxmlformats.org/officeDocument/2006/relationships/hyperlink" Target="https://www.youtube.com/watch?v=AVNz5rwUxV8" TargetMode="External"/><Relationship Id="rId9" Type="http://schemas.openxmlformats.org/officeDocument/2006/relationships/image" Target="../media/image49.png"/><Relationship Id="rId5" Type="http://schemas.openxmlformats.org/officeDocument/2006/relationships/hyperlink" Target="https://drive.google.com/drive/folders/13NG9Vxsngg1p4F7U_yWuzFLnoSTmoXrU" TargetMode="External"/><Relationship Id="rId6" Type="http://schemas.openxmlformats.org/officeDocument/2006/relationships/image" Target="../media/image58.png"/><Relationship Id="rId7" Type="http://schemas.openxmlformats.org/officeDocument/2006/relationships/image" Target="../media/image53.png"/><Relationship Id="rId8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Relationship Id="rId4" Type="http://schemas.openxmlformats.org/officeDocument/2006/relationships/image" Target="../media/image7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2.png"/><Relationship Id="rId4" Type="http://schemas.openxmlformats.org/officeDocument/2006/relationships/image" Target="../media/image67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Relationship Id="rId5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nettoplcsim.sourceforge.net/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61.jpg"/><Relationship Id="rId6" Type="http://schemas.openxmlformats.org/officeDocument/2006/relationships/hyperlink" Target="https://nettoplcsim.sourceforge.ne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73.png"/><Relationship Id="rId5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6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8.png"/><Relationship Id="rId4" Type="http://schemas.openxmlformats.org/officeDocument/2006/relationships/image" Target="../media/image7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63.png"/><Relationship Id="rId5" Type="http://schemas.openxmlformats.org/officeDocument/2006/relationships/image" Target="../media/image8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Relationship Id="rId4" Type="http://schemas.openxmlformats.org/officeDocument/2006/relationships/hyperlink" Target="https://www.youtube.com/watch?v=o4VLUmY8a9E&amp;t=78s" TargetMode="External"/><Relationship Id="rId5" Type="http://schemas.openxmlformats.org/officeDocument/2006/relationships/image" Target="../media/image86.jpg"/><Relationship Id="rId6" Type="http://schemas.openxmlformats.org/officeDocument/2006/relationships/image" Target="../media/image8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3.png"/><Relationship Id="rId4" Type="http://schemas.openxmlformats.org/officeDocument/2006/relationships/image" Target="../media/image89.png"/><Relationship Id="rId5" Type="http://schemas.openxmlformats.org/officeDocument/2006/relationships/hyperlink" Target="https://docs.factoryio.com/tutorials/siemens/sample-s7-plcsim-v13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actoryio.com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ocs.factoryio.com/tutorials/siemens/sample-s7-plcsim-v13/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s://factoryio.com/ultimate-edition" TargetMode="External"/><Relationship Id="rId7" Type="http://schemas.openxmlformats.org/officeDocument/2006/relationships/hyperlink" Target="https://docs.factoryio.com/manual/" TargetMode="External"/><Relationship Id="rId8" Type="http://schemas.openxmlformats.org/officeDocument/2006/relationships/hyperlink" Target="https://docs.factoryio.com/tutorials/siemens/setting-up-s7-plcsim-v13/#tia-portal-template-project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373050" y="1974375"/>
            <a:ext cx="11445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200">
                <a:solidFill>
                  <a:schemeClr val="dk1"/>
                </a:solidFill>
              </a:rPr>
              <a:t>OT LABORATEGI BIRTUALAK</a:t>
            </a:r>
            <a:endParaRPr b="1" sz="5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739781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7391350" y="116632"/>
            <a:ext cx="1296000" cy="7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/>
        </p:nvSpPr>
        <p:spPr>
          <a:xfrm>
            <a:off x="922075" y="3263625"/>
            <a:ext cx="106620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Portal+PLCSIM+Nettoplcsim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1" name="Google Shape;151;p17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75" y="1788450"/>
            <a:ext cx="8205202" cy="45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600" y="1990875"/>
            <a:ext cx="8174262" cy="419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5" name="Google Shape;165;p19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925" y="1739250"/>
            <a:ext cx="4896251" cy="46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625" y="1875950"/>
            <a:ext cx="3484576" cy="39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50" y="1875950"/>
            <a:ext cx="3651198" cy="396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187425" y="6020050"/>
            <a:ext cx="3638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fisikoa, nettoplcsim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5568000" y="6020050"/>
            <a:ext cx="1984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PLCSIM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8324425" y="5909800"/>
            <a:ext cx="3347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PLCServer, Kepserve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4550" y="1875950"/>
            <a:ext cx="3903450" cy="38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4" name="Google Shape;184;p21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</a:t>
            </a:r>
            <a:r>
              <a:rPr lang="es-ES" strike="sngStrike"/>
              <a:t>Birtuala </a:t>
            </a:r>
            <a:r>
              <a:rPr lang="es-ES"/>
              <a:t>(Tia Portal+PLCSIM  &gt;  Factory)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374" y="1976413"/>
            <a:ext cx="3327075" cy="19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13" y="1825325"/>
            <a:ext cx="305752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0363" y="4177375"/>
            <a:ext cx="3327099" cy="196380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639913" y="4474850"/>
            <a:ext cx="2553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192.168.0.1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6263" y="1739247"/>
            <a:ext cx="3853812" cy="418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5153" y="4980700"/>
            <a:ext cx="3490499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1201800" y="5171075"/>
            <a:ext cx="1642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KONTUZ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0375" y="5804450"/>
            <a:ext cx="3746851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6275" y="5601225"/>
            <a:ext cx="3853800" cy="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9" name="Google Shape;199;p22"/>
          <p:cNvSpPr txBox="1"/>
          <p:nvPr>
            <p:ph type="title"/>
          </p:nvPr>
        </p:nvSpPr>
        <p:spPr>
          <a:xfrm>
            <a:off x="0" y="2638425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3.1 -PLC Siemens Birtuala (Tia Portal+PLCSIM  &gt;  Factory)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5" name="Google Shape;205;p23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3.1 -PLC Siemens Birtuala (Tia Portal+PLCSIM  &gt;  Factory)</a:t>
            </a:r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1296025" y="4453175"/>
            <a:ext cx="900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Konpartitutako fitxategiak</a:t>
            </a: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Tia Portal proiektua  V18.    Factory IO .Eszenatoki sinplea.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9825" y="2500900"/>
            <a:ext cx="46386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783" y="5553975"/>
            <a:ext cx="5137042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5200" y="5472463"/>
            <a:ext cx="39433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4525" y="2157650"/>
            <a:ext cx="21336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2400" y="3599000"/>
            <a:ext cx="28098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7" name="Google Shape;217;p24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3.1 -PLC Siemens Birtuala (Tia Portal+PLCSIM  &gt;  Factory)</a:t>
            </a:r>
            <a:endParaRPr/>
          </a:p>
        </p:txBody>
      </p:sp>
      <p:sp>
        <p:nvSpPr>
          <p:cNvPr id="218" name="Google Shape;218;p24"/>
          <p:cNvSpPr txBox="1"/>
          <p:nvPr/>
        </p:nvSpPr>
        <p:spPr>
          <a:xfrm>
            <a:off x="817975" y="1739250"/>
            <a:ext cx="4723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 PORTAL (PLCSIM)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125" y="3245300"/>
            <a:ext cx="9357700" cy="15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125" y="4914200"/>
            <a:ext cx="9357699" cy="1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9500" y="1739247"/>
            <a:ext cx="6835726" cy="15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275650" y="2425650"/>
            <a:ext cx="3925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Kontutan izatekoak!!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8" name="Google Shape;228;p25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3.1 -PLC Siemens Birtuala (Tia Portal+PLCSIM  &gt;  Factory)</a:t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00" y="2395875"/>
            <a:ext cx="5328000" cy="29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500" y="2134645"/>
            <a:ext cx="4048125" cy="393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5999900" y="4796950"/>
            <a:ext cx="5178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817975" y="1739250"/>
            <a:ext cx="4723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 PORTAL (PLCSIM)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8" name="Google Shape;238;p26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3.1-PLC Siemens Birtuala (Tia Portal+PLCSIM  &gt;  Factory)</a:t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392350" y="1945975"/>
            <a:ext cx="1118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</a:rPr>
              <a:t>El módulo </a:t>
            </a:r>
            <a:r>
              <a:rPr b="1" lang="es-ES" sz="2400">
                <a:solidFill>
                  <a:schemeClr val="dk1"/>
                </a:solidFill>
              </a:rPr>
              <a:t>MHJ PLC-Lab Function</a:t>
            </a:r>
            <a:r>
              <a:rPr lang="es-ES" sz="2400">
                <a:solidFill>
                  <a:schemeClr val="dk1"/>
                </a:solidFill>
              </a:rPr>
              <a:t> en </a:t>
            </a:r>
            <a:r>
              <a:rPr b="1" lang="es-ES" sz="2400">
                <a:solidFill>
                  <a:schemeClr val="dk1"/>
                </a:solidFill>
              </a:rPr>
              <a:t>TIA Portal</a:t>
            </a:r>
            <a:r>
              <a:rPr lang="es-ES" sz="2400">
                <a:solidFill>
                  <a:schemeClr val="dk1"/>
                </a:solidFill>
              </a:rPr>
              <a:t> se utiliza como un puente de comunicación entre un </a:t>
            </a:r>
            <a:r>
              <a:rPr b="1" lang="es-ES" sz="2400">
                <a:solidFill>
                  <a:schemeClr val="dk1"/>
                </a:solidFill>
              </a:rPr>
              <a:t>PLC virtual</a:t>
            </a:r>
            <a:r>
              <a:rPr lang="es-ES" sz="2400">
                <a:solidFill>
                  <a:schemeClr val="dk1"/>
                </a:solidFill>
              </a:rPr>
              <a:t> programado en TIA Portal (generalmente usando PLCSIM o PLCSIM Advanced) y aplicaciones de simulación externas como </a:t>
            </a:r>
            <a:r>
              <a:rPr b="1" lang="es-ES" sz="2400">
                <a:solidFill>
                  <a:schemeClr val="dk1"/>
                </a:solidFill>
              </a:rPr>
              <a:t>Factory I/O</a:t>
            </a:r>
            <a:r>
              <a:rPr lang="es-ES" sz="2400">
                <a:solidFill>
                  <a:schemeClr val="dk1"/>
                </a:solidFill>
              </a:rPr>
              <a:t>.</a:t>
            </a:r>
            <a:endParaRPr sz="2400"/>
          </a:p>
        </p:txBody>
      </p:sp>
      <p:sp>
        <p:nvSpPr>
          <p:cNvPr id="240" name="Google Shape;240;p26"/>
          <p:cNvSpPr txBox="1"/>
          <p:nvPr/>
        </p:nvSpPr>
        <p:spPr>
          <a:xfrm>
            <a:off x="392350" y="3703650"/>
            <a:ext cx="1146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/>
              <a:t>Proporciona bloques de funciones (FBs) que gestionan el intercambio de datos.</a:t>
            </a:r>
            <a:br>
              <a:rPr lang="es-ES" sz="2400"/>
            </a:b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/>
              <a:t>Facilita el mapeo de entradas/salidas físicas simuladas de Factory I/O con las variables internas del PLC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3" name="Google Shape;83;p9"/>
          <p:cNvSpPr txBox="1"/>
          <p:nvPr/>
        </p:nvSpPr>
        <p:spPr>
          <a:xfrm>
            <a:off x="1701700" y="2002575"/>
            <a:ext cx="753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 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Birtuala (Tia Portal+PLCSIM  &gt; 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300" y="2773800"/>
            <a:ext cx="689610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975" y="4445438"/>
            <a:ext cx="28098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/>
          <p:nvPr/>
        </p:nvSpPr>
        <p:spPr>
          <a:xfrm>
            <a:off x="372350" y="1087525"/>
            <a:ext cx="1066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6" name="Google Shape;246;p27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3.1-PLC Siemens Birtuala (Tia Portal+PLCSIM  &gt;  Factory)</a:t>
            </a:r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5" y="2501675"/>
            <a:ext cx="4040519" cy="373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275" y="1829775"/>
            <a:ext cx="14954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 rotWithShape="1">
          <a:blip r:embed="rId5">
            <a:alphaModFix/>
          </a:blip>
          <a:srcRect b="0" l="-1770" r="1769" t="0"/>
          <a:stretch/>
        </p:blipFill>
        <p:spPr>
          <a:xfrm>
            <a:off x="6696375" y="2660625"/>
            <a:ext cx="5325925" cy="289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925" y="4173350"/>
            <a:ext cx="2224450" cy="21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6" name="Google Shape;256;p28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1650"/>
            <a:ext cx="8123224" cy="3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637" y="2158425"/>
            <a:ext cx="3609976" cy="329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50" y="4155700"/>
            <a:ext cx="3356500" cy="16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5" name="Google Shape;265;p29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3.1-PLC Siemens Birtuala (Tia Portal+PLCSIM  &gt;  Factory)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350" y="1739250"/>
            <a:ext cx="8431662" cy="467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24" y="5716275"/>
            <a:ext cx="817725" cy="8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3" name="Google Shape;273;p30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3.1 -PLC Siemens Birtuala (Tia Portal+PLCSIM  &gt;  Factory)</a:t>
            </a:r>
            <a:endParaRPr/>
          </a:p>
        </p:txBody>
      </p:sp>
      <p:sp>
        <p:nvSpPr>
          <p:cNvPr id="274" name="Google Shape;274;p30"/>
          <p:cNvSpPr txBox="1"/>
          <p:nvPr/>
        </p:nvSpPr>
        <p:spPr>
          <a:xfrm>
            <a:off x="1265275" y="3721925"/>
            <a:ext cx="9774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Konpartitutako fitxategiak</a:t>
            </a: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 Portal proiektua V15   V18.    Factory IO eszenatoki konplexua.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Eszenatoki konplexuaren dokumentazioa eta proiektua 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https://www.youtube.com/watch?v=AVNz5rwUxV8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https://drive.google.com/drive/folders/13NG9Vxsngg1p4F7U_yWuzFLnoSTmoXrU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2250" y="1963525"/>
            <a:ext cx="59340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9050" y="1869750"/>
            <a:ext cx="30916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4" y="1739250"/>
            <a:ext cx="25632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2800" y="3298488"/>
            <a:ext cx="15716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98038" y="2507925"/>
            <a:ext cx="23336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67275" y="2354562"/>
            <a:ext cx="1839550" cy="21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02400" y="3599000"/>
            <a:ext cx="2809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09400" y="6026400"/>
            <a:ext cx="7686675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88" name="Google Shape;288;p31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3.1 -PLC Siemens Birtuala (Tia Portal+PLCSIM  &gt;  Factory)</a:t>
            </a:r>
            <a:endParaRPr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011" y="1891650"/>
            <a:ext cx="4788173" cy="419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00" y="2292050"/>
            <a:ext cx="5855212" cy="339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6" name="Google Shape;296;p32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3.1 -PLC Siemens Birtuala (Tia Portal+PLCSIM  &gt;  Factory)</a:t>
            </a:r>
            <a:endParaRPr/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600" y="1891650"/>
            <a:ext cx="5298200" cy="434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 txBox="1"/>
          <p:nvPr/>
        </p:nvSpPr>
        <p:spPr>
          <a:xfrm>
            <a:off x="6580750" y="2270300"/>
            <a:ext cx="5000100" cy="31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Reset biltegiak 1,2,3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Martxa biltegiak 1,2,3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Martxa START Sistem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Kamera posizioak aldatu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Abiadura handitu?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04" name="Google Shape;304;p33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3.1 -PLC Siemens Birtuala (Tia Portal+PLCSIM  &gt;  Factory)</a:t>
            </a:r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5" y="1891650"/>
            <a:ext cx="5649626" cy="36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650" y="1891650"/>
            <a:ext cx="5860726" cy="36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24" y="5716275"/>
            <a:ext cx="817725" cy="8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3" name="Google Shape;313;p34"/>
          <p:cNvSpPr txBox="1"/>
          <p:nvPr>
            <p:ph type="title"/>
          </p:nvPr>
        </p:nvSpPr>
        <p:spPr>
          <a:xfrm>
            <a:off x="959250" y="2945250"/>
            <a:ext cx="108681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                     3.2-PLC Siemens Birtuala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(Tia Portal + PLCSIM + NetToplcsim  &gt;  Factory)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727700" y="771800"/>
            <a:ext cx="114627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3.2-PLC Siemens Birtuala (Tia Portal + PLCSIM + Nettoplcsim                    &gt;  Factory)</a:t>
            </a:r>
            <a:endParaRPr/>
          </a:p>
        </p:txBody>
      </p:sp>
      <p:sp>
        <p:nvSpPr>
          <p:cNvPr id="320" name="Google Shape;320;p35"/>
          <p:cNvSpPr txBox="1"/>
          <p:nvPr/>
        </p:nvSpPr>
        <p:spPr>
          <a:xfrm>
            <a:off x="452050" y="4423550"/>
            <a:ext cx="37266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S7 1200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Function block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050" y="2092788"/>
            <a:ext cx="7706950" cy="267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75" y="2434445"/>
            <a:ext cx="3827544" cy="198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8650" y="4810150"/>
            <a:ext cx="431482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29" name="Google Shape;329;p36"/>
          <p:cNvSpPr txBox="1"/>
          <p:nvPr>
            <p:ph type="title"/>
          </p:nvPr>
        </p:nvSpPr>
        <p:spPr>
          <a:xfrm>
            <a:off x="-25" y="1163250"/>
            <a:ext cx="12190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Portal+PLCSIM+Nettoplcsim                    &gt;  Factory)</a:t>
            </a:r>
            <a:endParaRPr/>
          </a:p>
        </p:txBody>
      </p:sp>
      <p:pic>
        <p:nvPicPr>
          <p:cNvPr id="330" name="Google Shape;330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00" y="2068788"/>
            <a:ext cx="7265724" cy="429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7506650" y="1925050"/>
            <a:ext cx="4425600" cy="3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NetToPLCSim </a:t>
            </a:r>
            <a:r>
              <a:rPr lang="es-ES" sz="1800">
                <a:solidFill>
                  <a:schemeClr val="dk1"/>
                </a:solidFill>
              </a:rPr>
              <a:t>permite conectar </a:t>
            </a:r>
            <a:r>
              <a:rPr b="1" lang="es-ES" sz="1800">
                <a:solidFill>
                  <a:schemeClr val="dk1"/>
                </a:solidFill>
              </a:rPr>
              <a:t>Factory I/O</a:t>
            </a:r>
            <a:r>
              <a:rPr lang="es-ES" sz="1800">
                <a:solidFill>
                  <a:schemeClr val="dk1"/>
                </a:solidFill>
              </a:rPr>
              <a:t>  con </a:t>
            </a:r>
            <a:r>
              <a:rPr b="1" lang="es-ES" sz="1800">
                <a:solidFill>
                  <a:schemeClr val="dk1"/>
                </a:solidFill>
              </a:rPr>
              <a:t>PLCSIM</a:t>
            </a:r>
            <a:r>
              <a:rPr lang="es-ES" sz="1800">
                <a:solidFill>
                  <a:schemeClr val="dk1"/>
                </a:solidFill>
              </a:rPr>
              <a:t>  aunque PLCSIM por defecto </a:t>
            </a:r>
            <a:r>
              <a:rPr b="1" lang="es-ES" sz="1800">
                <a:solidFill>
                  <a:schemeClr val="dk1"/>
                </a:solidFill>
              </a:rPr>
              <a:t>no acepta conexiones externas por red</a:t>
            </a:r>
            <a:r>
              <a:rPr lang="es-ES" sz="1800">
                <a:solidFill>
                  <a:schemeClr val="dk1"/>
                </a:solidFill>
              </a:rPr>
              <a:t>. Aquí es donde entra </a:t>
            </a:r>
            <a:r>
              <a:rPr b="1" lang="es-ES" sz="1800">
                <a:solidFill>
                  <a:schemeClr val="dk1"/>
                </a:solidFill>
              </a:rPr>
              <a:t>NetToPLCSim</a:t>
            </a:r>
            <a:r>
              <a:rPr lang="es-ES" sz="1800">
                <a:solidFill>
                  <a:schemeClr val="dk1"/>
                </a:solidFill>
              </a:rPr>
              <a:t>, actuando como un puente que permite esa comunicación.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36" title="mensajene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4022" y="3832000"/>
            <a:ext cx="3611125" cy="22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/>
        </p:nvSpPr>
        <p:spPr>
          <a:xfrm>
            <a:off x="2877125" y="6053100"/>
            <a:ext cx="18519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Descarga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2" name="Google Shape;92;p10"/>
          <p:cNvSpPr txBox="1"/>
          <p:nvPr/>
        </p:nvSpPr>
        <p:spPr>
          <a:xfrm>
            <a:off x="1701700" y="2002575"/>
            <a:ext cx="883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 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Birtuala (Tia Portal+PLCSIM &gt; TCP/IP &gt; 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400" y="2861350"/>
            <a:ext cx="71818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 txBox="1"/>
          <p:nvPr/>
        </p:nvSpPr>
        <p:spPr>
          <a:xfrm>
            <a:off x="2546950" y="4785175"/>
            <a:ext cx="71817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IP PLC                                        IP PLC               IP ETH0                   IP ETH0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"/>
          <p:cNvSpPr txBox="1"/>
          <p:nvPr/>
        </p:nvSpPr>
        <p:spPr>
          <a:xfrm>
            <a:off x="2291400" y="4401500"/>
            <a:ext cx="2646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S7 1200 No Function block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"/>
          <p:cNvSpPr txBox="1"/>
          <p:nvPr/>
        </p:nvSpPr>
        <p:spPr>
          <a:xfrm>
            <a:off x="372350" y="1087525"/>
            <a:ext cx="1066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39" name="Google Shape;339;p37"/>
          <p:cNvSpPr txBox="1"/>
          <p:nvPr/>
        </p:nvSpPr>
        <p:spPr>
          <a:xfrm>
            <a:off x="1372125" y="18905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 PLC Siemens  sare Birtuala (3 Tia Portal+PLCSIM+NetTOPLC &gt;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372350" y="1087525"/>
            <a:ext cx="1066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400" y="2861350"/>
            <a:ext cx="71818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2546950" y="4785175"/>
            <a:ext cx="71817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PLC:</a:t>
            </a: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192.168.4.152</a:t>
            </a: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PLCSIM:192.168.4.152 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</a:t>
            </a: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WIFI:1</a:t>
            </a: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92.</a:t>
            </a: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168.1.147                           Configuracion    IP ETH0                   IP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2291400" y="4401500"/>
            <a:ext cx="2646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S7 1200 No Function block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975" y="4709198"/>
            <a:ext cx="3676650" cy="16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6300" y="4080550"/>
            <a:ext cx="333375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51" name="Google Shape;351;p38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352" name="Google Shape;3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1650"/>
            <a:ext cx="566737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0" y="4674525"/>
            <a:ext cx="2525245" cy="19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775" y="1891650"/>
            <a:ext cx="3864563" cy="419326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9684350" y="2194125"/>
            <a:ext cx="24549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Tia Portal ireki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NetToPLCsim ireki, ez konfiguratu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PLCSIM exekutatu Tia Portal bidez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 NetToPLCsim konfiguratu , abiatu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 Factory erabili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38" title="mensajenet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0325" y="4201425"/>
            <a:ext cx="3126125" cy="22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62" name="Google Shape;362;p39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813175"/>
            <a:ext cx="10113784" cy="419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69" name="Google Shape;369;p40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350" y="1739250"/>
            <a:ext cx="8431662" cy="467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24" y="5716275"/>
            <a:ext cx="817725" cy="8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77" name="Google Shape;377;p41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378" name="Google Shape;3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450" y="1891650"/>
            <a:ext cx="9445979" cy="419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2713" y="4795288"/>
            <a:ext cx="25431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85" name="Google Shape;385;p42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500" y="1739250"/>
            <a:ext cx="4560601" cy="467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50" y="2156250"/>
            <a:ext cx="29718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93" name="Google Shape;393;p43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394" name="Google Shape;3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00" y="2112150"/>
            <a:ext cx="8666440" cy="419326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3"/>
          <p:cNvSpPr txBox="1"/>
          <p:nvPr/>
        </p:nvSpPr>
        <p:spPr>
          <a:xfrm>
            <a:off x="10088550" y="5435675"/>
            <a:ext cx="1543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Sensorea manipulatu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01" name="Google Shape;401;p44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sp>
        <p:nvSpPr>
          <p:cNvPr id="402" name="Google Shape;402;p44"/>
          <p:cNvSpPr txBox="1"/>
          <p:nvPr/>
        </p:nvSpPr>
        <p:spPr>
          <a:xfrm>
            <a:off x="10088550" y="5435675"/>
            <a:ext cx="15435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Reseta</a:t>
            </a: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manipulatu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750" y="2255500"/>
            <a:ext cx="8483789" cy="419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09" name="Google Shape;409;p45"/>
          <p:cNvSpPr txBox="1"/>
          <p:nvPr/>
        </p:nvSpPr>
        <p:spPr>
          <a:xfrm>
            <a:off x="1372125" y="20429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3.3 PLC Siemens  sare Birtuala (3 Tia Portal+PLCSIM+NetTOPLC &gt; 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5"/>
          <p:cNvSpPr txBox="1"/>
          <p:nvPr/>
        </p:nvSpPr>
        <p:spPr>
          <a:xfrm>
            <a:off x="372350" y="1087525"/>
            <a:ext cx="1066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50" y="2881550"/>
            <a:ext cx="73818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625" y="2822938"/>
            <a:ext cx="4131375" cy="250800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5"/>
          <p:cNvSpPr txBox="1"/>
          <p:nvPr/>
        </p:nvSpPr>
        <p:spPr>
          <a:xfrm>
            <a:off x="8236225" y="5435675"/>
            <a:ext cx="3395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 kontagailua</a:t>
            </a: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manipulatu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19" name="Google Shape;419;p46"/>
          <p:cNvSpPr txBox="1"/>
          <p:nvPr/>
        </p:nvSpPr>
        <p:spPr>
          <a:xfrm>
            <a:off x="1372125" y="20429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3.3 PLC Siemens  sare Birtuala (3 Tia Portal+PLCSIM+NetTOPLC &gt; 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6"/>
          <p:cNvSpPr txBox="1"/>
          <p:nvPr/>
        </p:nvSpPr>
        <p:spPr>
          <a:xfrm>
            <a:off x="372350" y="1087525"/>
            <a:ext cx="1066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00" y="2703200"/>
            <a:ext cx="10564934" cy="338171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6"/>
          <p:cNvSpPr txBox="1"/>
          <p:nvPr/>
        </p:nvSpPr>
        <p:spPr>
          <a:xfrm>
            <a:off x="7221850" y="6007725"/>
            <a:ext cx="3395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 kontagailua manipulatu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24" y="5716275"/>
            <a:ext cx="817725" cy="8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2" name="Google Shape;102;p11"/>
          <p:cNvSpPr txBox="1"/>
          <p:nvPr/>
        </p:nvSpPr>
        <p:spPr>
          <a:xfrm>
            <a:off x="1372125" y="18905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3.3 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 sare Birtuala (3 Tia Portal+PLCSIM+NetTOPLC &gt; 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372350" y="1087525"/>
            <a:ext cx="1066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675" y="2736550"/>
            <a:ext cx="47815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29" name="Google Shape;429;p47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430" name="Google Shape;4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725" y="1830274"/>
            <a:ext cx="9681374" cy="44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4263" y="4718113"/>
            <a:ext cx="25431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37" name="Google Shape;437;p48"/>
          <p:cNvSpPr txBox="1"/>
          <p:nvPr/>
        </p:nvSpPr>
        <p:spPr>
          <a:xfrm>
            <a:off x="1372125" y="20429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3.3 PLC Siemens  sare Birtuala (3 Tia Portal+PLCSIM+NetTOPLC &gt; 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8"/>
          <p:cNvSpPr txBox="1"/>
          <p:nvPr/>
        </p:nvSpPr>
        <p:spPr>
          <a:xfrm>
            <a:off x="372350" y="1087525"/>
            <a:ext cx="1066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8"/>
          <p:cNvSpPr txBox="1"/>
          <p:nvPr/>
        </p:nvSpPr>
        <p:spPr>
          <a:xfrm>
            <a:off x="7221850" y="6007725"/>
            <a:ext cx="3395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 bidez manipulatu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50" y="2648075"/>
            <a:ext cx="9195005" cy="31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46" name="Google Shape;446;p49"/>
          <p:cNvSpPr txBox="1"/>
          <p:nvPr>
            <p:ph type="title"/>
          </p:nvPr>
        </p:nvSpPr>
        <p:spPr>
          <a:xfrm>
            <a:off x="364650" y="2945250"/>
            <a:ext cx="114627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                     3.3-PLC Siemens Sare Birtuala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(Tia Portal + PLCSIM + NetToplcsim  &gt;  Factory)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52" name="Google Shape;452;p50"/>
          <p:cNvSpPr txBox="1"/>
          <p:nvPr/>
        </p:nvSpPr>
        <p:spPr>
          <a:xfrm>
            <a:off x="1372125" y="18905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3.3 PLC Siemens  sare Birtuala (3 Tia Portal+PLCSIM+NetTOPLC &gt; 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372350" y="1087525"/>
            <a:ext cx="1066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575" y="2672100"/>
            <a:ext cx="478155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0"/>
          <p:cNvSpPr txBox="1"/>
          <p:nvPr/>
        </p:nvSpPr>
        <p:spPr>
          <a:xfrm>
            <a:off x="68000" y="5631825"/>
            <a:ext cx="25581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Ez aldi berean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Simuladore bakarra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0"/>
          <p:cNvSpPr txBox="1"/>
          <p:nvPr/>
        </p:nvSpPr>
        <p:spPr>
          <a:xfrm>
            <a:off x="1697950" y="3043100"/>
            <a:ext cx="1058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0"/>
          <p:cNvSpPr txBox="1"/>
          <p:nvPr/>
        </p:nvSpPr>
        <p:spPr>
          <a:xfrm>
            <a:off x="1795225" y="4110625"/>
            <a:ext cx="1058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0"/>
          <p:cNvSpPr txBox="1"/>
          <p:nvPr/>
        </p:nvSpPr>
        <p:spPr>
          <a:xfrm>
            <a:off x="1859400" y="5102625"/>
            <a:ext cx="1058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64" name="Google Shape;464;p51"/>
          <p:cNvSpPr txBox="1"/>
          <p:nvPr/>
        </p:nvSpPr>
        <p:spPr>
          <a:xfrm>
            <a:off x="1372125" y="18905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 PLC Siemens  sare Birtuala (3 Tia Portal+PLCSIM+NetTOPLC &gt;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372350" y="1087525"/>
            <a:ext cx="1066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400" y="2861350"/>
            <a:ext cx="71818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1"/>
          <p:cNvSpPr txBox="1"/>
          <p:nvPr/>
        </p:nvSpPr>
        <p:spPr>
          <a:xfrm>
            <a:off x="2546950" y="4785175"/>
            <a:ext cx="71817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PLC:192.168.4.152          PLCSIM:192.168.4.152 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IP WIFI:192.168.1.147                           Configuracion    IP ETH0                   IP 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2291400" y="4401500"/>
            <a:ext cx="2646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S7 1200 No Function block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6300" y="4080550"/>
            <a:ext cx="33337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1088" y="4930800"/>
            <a:ext cx="29241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76" name="Google Shape;476;p52"/>
          <p:cNvSpPr txBox="1"/>
          <p:nvPr/>
        </p:nvSpPr>
        <p:spPr>
          <a:xfrm>
            <a:off x="1372125" y="1890500"/>
            <a:ext cx="10226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3.4 PLC Siemens  sare Birtuala ( Tia Portal OPC server+</a:t>
            </a:r>
            <a:r>
              <a:rPr b="1"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PLCSIM Advance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 Factory client)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s-E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Ez da frogatu</a:t>
            </a:r>
            <a:endParaRPr sz="2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372350" y="1087525"/>
            <a:ext cx="1066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926" y="2550825"/>
            <a:ext cx="2198025" cy="35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2"/>
          <p:cNvSpPr txBox="1"/>
          <p:nvPr/>
        </p:nvSpPr>
        <p:spPr>
          <a:xfrm>
            <a:off x="4420200" y="5964925"/>
            <a:ext cx="167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Video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2"/>
          <p:cNvSpPr txBox="1"/>
          <p:nvPr/>
        </p:nvSpPr>
        <p:spPr>
          <a:xfrm>
            <a:off x="5702500" y="5964925"/>
            <a:ext cx="326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PLCSIM ADVANCE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52" title="tia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50800"/>
            <a:ext cx="5943600" cy="33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0450" y="2550800"/>
            <a:ext cx="3244699" cy="3534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88" name="Google Shape;488;p53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sp>
        <p:nvSpPr>
          <p:cNvPr id="489" name="Google Shape;489;p53"/>
          <p:cNvSpPr txBox="1"/>
          <p:nvPr/>
        </p:nvSpPr>
        <p:spPr>
          <a:xfrm>
            <a:off x="3190975" y="2913725"/>
            <a:ext cx="65598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SORTING BY HEIGHT PROIEKTUA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95" name="Google Shape;495;p54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496" name="Google Shape;4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550" y="1797800"/>
            <a:ext cx="8431664" cy="438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75" y="2273875"/>
            <a:ext cx="3128100" cy="21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4"/>
          <p:cNvSpPr txBox="1"/>
          <p:nvPr/>
        </p:nvSpPr>
        <p:spPr>
          <a:xfrm>
            <a:off x="617275" y="4718475"/>
            <a:ext cx="25410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Proiektua eta templatea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04" name="Google Shape;504;p55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505" name="Google Shape;5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125" y="1836525"/>
            <a:ext cx="8190575" cy="419326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5"/>
          <p:cNvSpPr txBox="1"/>
          <p:nvPr/>
        </p:nvSpPr>
        <p:spPr>
          <a:xfrm>
            <a:off x="115075" y="2304375"/>
            <a:ext cx="324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S7-1200 Function EZ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S7-1200 Nettoplcsim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0" name="Google Shape;110;p12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</a:t>
            </a:r>
            <a:r>
              <a:rPr lang="es-ES"/>
              <a:t>3.-PLC Siemens Birtuala (Tia Portal+PLCSIM  &gt;  Factory)</a:t>
            </a:r>
            <a:endParaRPr/>
          </a:p>
        </p:txBody>
      </p:sp>
      <p:pic>
        <p:nvPicPr>
          <p:cNvPr id="111" name="Google Shape;11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138" y="1645072"/>
            <a:ext cx="5110124" cy="26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 txBox="1"/>
          <p:nvPr/>
        </p:nvSpPr>
        <p:spPr>
          <a:xfrm>
            <a:off x="1264625" y="4155000"/>
            <a:ext cx="900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Konpartitutako fitxategiak: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Tia Portal proiektua  V18.    Factory IO eszenatoki sinplea.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 Portal proiektua  V15 , V18.    Factory IO eszenatoki konplexua.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125" y="2849250"/>
            <a:ext cx="28098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9" name="Google Shape;119;p13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120" name="Google Shape;120;p1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745" y="5894288"/>
            <a:ext cx="18002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720" y="1891650"/>
            <a:ext cx="7812540" cy="419326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 txBox="1"/>
          <p:nvPr/>
        </p:nvSpPr>
        <p:spPr>
          <a:xfrm>
            <a:off x="396925" y="5854650"/>
            <a:ext cx="658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Factory IO :  </a:t>
            </a:r>
            <a:r>
              <a:rPr lang="es-E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Aplikazioa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Gida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Templates </a:t>
            </a: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es-E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Proiektua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8" name="Google Shape;128;p14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100" y="1739250"/>
            <a:ext cx="8431663" cy="4764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5" name="Google Shape;135;p15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136" name="Google Shape;1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788" y="1891638"/>
            <a:ext cx="9068819" cy="419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2" name="Google Shape;142;p16"/>
          <p:cNvSpPr txBox="1"/>
          <p:nvPr>
            <p:ph type="title"/>
          </p:nvPr>
        </p:nvSpPr>
        <p:spPr>
          <a:xfrm>
            <a:off x="115075" y="1163250"/>
            <a:ext cx="12075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   3.-PLC Siemens Birtuala (Tia Portal+PLCSIM  &gt;  Factory)</a:t>
            </a:r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050" y="2613550"/>
            <a:ext cx="36576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322100"/>
            <a:ext cx="41052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850" y="2989062"/>
            <a:ext cx="2575322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